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8" r:id="rId1"/>
  </p:sldMasterIdLst>
  <p:sldIdLst>
    <p:sldId id="344" r:id="rId2"/>
    <p:sldId id="346" r:id="rId3"/>
    <p:sldId id="256" r:id="rId4"/>
    <p:sldId id="34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33" r:id="rId21"/>
    <p:sldId id="274" r:id="rId22"/>
    <p:sldId id="323" r:id="rId23"/>
    <p:sldId id="275" r:id="rId24"/>
    <p:sldId id="276" r:id="rId25"/>
    <p:sldId id="334" r:id="rId26"/>
    <p:sldId id="277" r:id="rId27"/>
    <p:sldId id="278" r:id="rId28"/>
    <p:sldId id="325" r:id="rId29"/>
    <p:sldId id="279" r:id="rId30"/>
    <p:sldId id="326" r:id="rId31"/>
    <p:sldId id="347" r:id="rId32"/>
    <p:sldId id="280" r:id="rId33"/>
    <p:sldId id="327" r:id="rId34"/>
    <p:sldId id="282" r:id="rId35"/>
    <p:sldId id="328" r:id="rId36"/>
    <p:sldId id="283" r:id="rId37"/>
    <p:sldId id="329" r:id="rId38"/>
    <p:sldId id="284" r:id="rId39"/>
    <p:sldId id="330" r:id="rId40"/>
    <p:sldId id="331" r:id="rId41"/>
    <p:sldId id="285" r:id="rId42"/>
    <p:sldId id="286" r:id="rId43"/>
    <p:sldId id="335" r:id="rId44"/>
    <p:sldId id="287" r:id="rId45"/>
    <p:sldId id="332" r:id="rId46"/>
    <p:sldId id="336" r:id="rId47"/>
    <p:sldId id="288" r:id="rId48"/>
    <p:sldId id="290" r:id="rId49"/>
    <p:sldId id="291" r:id="rId50"/>
    <p:sldId id="337" r:id="rId51"/>
    <p:sldId id="292" r:id="rId52"/>
    <p:sldId id="295" r:id="rId53"/>
    <p:sldId id="294" r:id="rId54"/>
    <p:sldId id="298" r:id="rId55"/>
    <p:sldId id="339" r:id="rId56"/>
    <p:sldId id="305" r:id="rId57"/>
    <p:sldId id="340" r:id="rId58"/>
    <p:sldId id="341" r:id="rId59"/>
    <p:sldId id="307" r:id="rId60"/>
    <p:sldId id="308" r:id="rId6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ชื่อเรื่อง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ตัวยึดวันที่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2/21/2012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B376D-A452-4A99-84EC-4576DF292581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5EAD2-0FA5-4A29-ABBD-992566D10991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6367A-5E13-405E-86C9-E8BEE30D216D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6716-6056-4CE6-939B-4DD3D0039A3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เนื้อหา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2FA66B6-604C-48E6-9549-A558EE7A683E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D06F10-473E-478A-8361-23049D579C1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6" name="ตัวยึดท้ายกระดา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F362F-BAD9-4F7C-8774-2B42D9C8C587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5E5AA-A83E-49A0-8C0C-3348C85BEB3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979CF-E5A2-429A-97CD-8620DA9B324F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971AC-426C-4E1E-865B-4001BB1AF112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C88DB-2628-4AF2-9B56-095E0656CF1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03A2E-FAF8-4EC6-BAC7-AE5473A680E6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2" name="ตัวยึดเนื้อหา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34" name="ตัวยึดเนื้อหา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FE72B-98C4-487E-98EE-562074CC897E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C1336-D87F-439A-A259-4DE0B4F57EF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635797-CEF4-4CBA-9595-CC2B02B042EC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43910-3359-47C3-A271-E74C24605708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ตัวยึดเนื้อหา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1" name="ชื่อเรื่อง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E856EBB-C568-49FC-91FA-FF01C27C454B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78792F8-238D-4F3F-A7CB-412E4359DE67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CB6AD-C0BE-44A4-ACE5-E518C25D65FF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83ADB6-E622-4D3A-B829-17A1156660E6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E03513-15CB-4EA3-9C3C-E8D66932B526}" type="datetimeFigureOut">
              <a:rPr lang="th-TH" smtClean="0"/>
              <a:pPr>
                <a:defRPr/>
              </a:pPr>
              <a:t>21/02/55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E0D197-95CA-446A-A73C-10527C0857D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7.mp3" TargetMode="External"/><Relationship Id="rId6" Type="http://schemas.openxmlformats.org/officeDocument/2006/relationships/slide" Target="slide4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8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9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10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11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12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13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14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15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16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17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18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19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0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1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2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3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4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5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6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9%20&#3650;&#3618;&#3608;&#3636;&#3609;%20&#3624;&#3636;&#3619;&#3636;&#3614;&#3633;&#3602;&#3609;&#3660;\&#3648;&#3626;&#3637;&#3618;&#3591;\d1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7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29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30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9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30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31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32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33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34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35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1.xml"/><Relationship Id="rId3" Type="http://schemas.openxmlformats.org/officeDocument/2006/relationships/slide" Target="slide6.xml"/><Relationship Id="rId7" Type="http://schemas.openxmlformats.org/officeDocument/2006/relationships/slide" Target="slide3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9%20&#3650;&#3618;&#3608;&#3636;&#3609;%20&#3624;&#3636;&#3619;&#3636;&#3614;&#3633;&#3602;&#3609;&#3660;\&#3648;&#3626;&#3637;&#3618;&#3591;\2.mp3" TargetMode="External"/><Relationship Id="rId6" Type="http://schemas.openxmlformats.org/officeDocument/2006/relationships/slide" Target="slide32.xml"/><Relationship Id="rId11" Type="http://schemas.openxmlformats.org/officeDocument/2006/relationships/image" Target="../media/image11.gif"/><Relationship Id="rId5" Type="http://schemas.openxmlformats.org/officeDocument/2006/relationships/slide" Target="slide17.xml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49.xml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36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37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8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39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0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1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2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3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4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5.mp3" TargetMode="External"/><Relationship Id="rId6" Type="http://schemas.openxmlformats.org/officeDocument/2006/relationships/slide" Target="slide4.xml"/><Relationship Id="rId5" Type="http://schemas.openxmlformats.org/officeDocument/2006/relationships/slide" Target="slide48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3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6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7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8.mp3" TargetMode="External"/><Relationship Id="rId6" Type="http://schemas.openxmlformats.org/officeDocument/2006/relationships/slide" Target="slide4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9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50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51.mp3" TargetMode="External"/><Relationship Id="rId6" Type="http://schemas.openxmlformats.org/officeDocument/2006/relationships/slide" Target="slide4.xml"/><Relationship Id="rId5" Type="http://schemas.openxmlformats.org/officeDocument/2006/relationships/slide" Target="slide54.xml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52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53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54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55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2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56.mp3" TargetMode="External"/><Relationship Id="rId6" Type="http://schemas.openxmlformats.org/officeDocument/2006/relationships/slide" Target="slide4.xml"/><Relationship Id="rId5" Type="http://schemas.openxmlformats.org/officeDocument/2006/relationships/slide" Target="slide59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4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5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9%20&#3650;&#3618;&#3608;&#3636;&#3609;%20&#3624;&#3636;&#3619;&#3636;&#3614;&#3633;&#3602;&#3609;&#3660;\&#3648;&#3626;&#3637;&#3618;&#3591;\d6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928794" y="4357694"/>
            <a:ext cx="535781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นายโยธิน 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 แก่งอิน 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      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400" dirty="0" err="1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สชอ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.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/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1   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เลขที่ 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12</a:t>
            </a:r>
          </a:p>
          <a:p>
            <a:pPr>
              <a:buFont typeface="Wingdings" pitchFamily="2" charset="2"/>
              <a:buNone/>
            </a:pP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รหัสนักศึกษา   5331050351</a:t>
            </a:r>
          </a:p>
          <a:p>
            <a:pPr>
              <a:buFont typeface="Wingdings" pitchFamily="2" charset="2"/>
              <a:buNone/>
            </a:pP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แผนกอิเล็กทรอนิกส์อุตสาหกรรม</a:t>
            </a:r>
            <a:endParaRPr lang="en-US" sz="2400" dirty="0" smtClean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E-mail : kae_ngin@hotmail.com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Phone : 08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03418162</a:t>
            </a:r>
            <a:endParaRPr lang="th-TH" sz="2400" dirty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ลูกศรขวา 3">
            <a:hlinkClick r:id="rId2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500034" y="2357430"/>
            <a:ext cx="87876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ผู้จัดทำ</a:t>
            </a:r>
            <a:endParaRPr lang="th-TH" sz="1800" b="1" dirty="0">
              <a:solidFill>
                <a:srgbClr val="FF0000"/>
              </a:solidFill>
            </a:endParaRPr>
          </a:p>
        </p:txBody>
      </p:sp>
      <p:pic>
        <p:nvPicPr>
          <p:cNvPr id="8" name="รูปภาพ 7" descr="369135_100000651180317_196593584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357298"/>
            <a:ext cx="199069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สี่เหลี่ยมผืนผ้า 8"/>
          <p:cNvSpPr/>
          <p:nvPr/>
        </p:nvSpPr>
        <p:spPr>
          <a:xfrm>
            <a:off x="214282" y="21429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chemeClr val="bg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การออกแบบและติดตั้งระบบเครือข่ายคอมพิวเตอร์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รูปภาพ 1" descr="Andrea_in_LA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90613"/>
            <a:ext cx="51435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สี่เหลี่ยมผืนผ้า 2"/>
          <p:cNvSpPr/>
          <p:nvPr/>
        </p:nvSpPr>
        <p:spPr>
          <a:xfrm>
            <a:off x="71406" y="230667"/>
            <a:ext cx="65722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รูปแสดงระบบ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j-cs"/>
              </a:rPr>
              <a:t>LAN</a:t>
            </a:r>
            <a:endParaRPr lang="th-TH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j-cs"/>
            </a:endParaRPr>
          </a:p>
        </p:txBody>
      </p:sp>
      <p:sp>
        <p:nvSpPr>
          <p:cNvPr id="5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>
            <a:hlinkClick r:id="rId5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3" descr="C:\Documents and Settings\COMPUTER\Local Settings\Temporary Internet Files\Content.IE5\7WB2YIQ3\MC900441497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9" name="d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สี่เหลี่ยมผืนผ้า 1"/>
          <p:cNvSpPr>
            <a:spLocks noChangeArrowheads="1"/>
          </p:cNvSpPr>
          <p:nvPr/>
        </p:nvSpPr>
        <p:spPr bwMode="auto">
          <a:xfrm>
            <a:off x="142844" y="1000108"/>
            <a:ext cx="70008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    	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เครื่องศูนย์บริการข้อมูล (</a:t>
            </a:r>
            <a:r>
              <a:rPr lang="en-US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Servers)</a:t>
            </a:r>
            <a:r>
              <a:rPr lang="en-US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เครื่องศูนย์บริการข้อมูล โดยมักเรียกว่า เครื่องเซิร์ฟเวอร์ เป็นคอมพิวเตอร์ที่ทำหน้าที่บริการทรัพยากรให้กับเครื่องลูกข่ายบนเครือข่าย เช่น บริการไฟล์ (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File Server),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การบริการงานพิมพ์ (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Print Server)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เป็นต้น เครื่องเซิร์ฟเวอร์อาจเป็นคอมพิวเตอร์ระดับเมนเฟรม มินิคอมพิวเตอร์ หรือไมโครคอมพิวเตอร์ก็ได้ โดยคอมพิวเตอร์ที่ออกแบบมาเพื่อใช้งานเป็นเซิร์ฟเวอร์นี้มักจะมีสมรรถนะสูง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เนื่องจากต้องทำงานหนัก </a:t>
            </a:r>
            <a:b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42899" y="1428736"/>
            <a:ext cx="750093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เครื่องลูกข่ายหรือสถานีเครือข่าย (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Clients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เครื่องลูกข่ายเป็นคอมพิวเตอร์ที่เชื่อมต่อเข้าระบบเครือข่าย ซึ่งอาจเรียกว่าเวิร์กสเตชั่นก็ได้ โดยมักเป็นเครื่องของผู้ใช้งานทั่วไปสำหรับติดต่อเพื่อขอใช้บริการจากเซิร์ฟเวอร์ เครื่องลูกข่ายอาจเป็นคอมพิวเตอร์ที่ไม่จำเป็นต้องมีสมรรถนะสูง อาจเป็นเครื่องเดสก์ทอปคอมพิวเตอร์ทั่วไปก็ได้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 rot="10800000" flipV="1">
            <a:off x="214282" y="1039639"/>
            <a:ext cx="73581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การ์ดเครือข่าย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ที่ใช้งานบนเครือข่ายแลนแบบอีเทอร์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เน็ต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มักเรียกว่า 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อีเทอร์เน็ต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การ์ด (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Ethernet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Card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) ซึ่งการ์ดดังกล่าวมีหลายชนิดด้วยกันให้เลือกใช้งานตามความเหมาะสมไม่ว่าจะเป็นอัตราความเร็วที่กำหนดไว้เพื่อรองรับการใช้งานที่แตกต่างกัน ส่วนคอน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เน็กเตอร์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ที่ใช้สำหรับเชื่อมต่อก็มีคอน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เน็กเตอร์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แบบต่าง ๆ ให้เลือกใช้งาน ซึ่งคอน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เน็กเตอร์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แบบ RJ45 จะถือเป็นคอน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เน็กเตอร์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มาตรฐานสำหรับเครือข่าย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 rot="10800000" flipV="1">
            <a:off x="214282" y="825325"/>
            <a:ext cx="750099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 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สายเคเบิลที่ใช้บนเครือข่าย (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Network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Cables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เครือข่ายคอมพิวเตอร์จำเป็นต้องมีสายเคเบิลเพื่อใช้สำหรับเชื่อมต่อคอมพิวเตอร์ต่าง ๆ ให้อยู่บนเครือข่ายเดียวกันเพื่อสื่อสารกันได้ การเลือกชนิดของสายเคเบิลจำเป็นต้องพิจารณาควบคู่กับรูปแบบการเชื่อมต่อเครือข่าย เช่น หากเชื่อมต่อในรูปแบบดาว สายเคเบิลหลัก ๆ ที่ใช้งานก็คือสาย 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UTP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เป็นต้น เครือข่ายยังสามารถสื่อสารระหว่างกันโดยไม่ใช้สายก็ได้ ซึ่งเรียกว่า เครือข่ายไร้สาย โดยสามารถใช้เคลื่อนวิทยุ หรืออินฟราเรดเป็น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ตัวกลาง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14282" y="1357298"/>
            <a:ext cx="707233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   	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ฮับและสวิชต์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Hubs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and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Switches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) 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เป็นอุปกรณ์ที่มักนำไปใช้เป็นศูนย์กลางของสายเคเบิลที่เชื่อมต่อเครือข่ายเข้าด้วยกัน ซึ่ง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ฮับ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หรือสวิตช์นั้นจะมีพอร์ตเพื่อให้สายเคเบิลเชื่อมต่อเข้าระหว่าง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ฮับ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กับคอมพิวเตอร์ โดยจำนวนพอร์ตจะขึ้นอยู่กับแต่ละชนิด เช่น แบบ 4, 8, 16 หรือ 24 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20" y="1357298"/>
            <a:ext cx="74295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 </a:t>
            </a:r>
            <a:r>
              <a:rPr lang="th-TH" sz="3200" b="1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ระบบปฏิบัติการ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เครือข่าย (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Network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Operating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System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: </a:t>
            </a:r>
            <a:r>
              <a:rPr lang="th-TH" sz="3200" b="1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NOS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สิ่งสำคัญสิ่งหนึ่งของเครือข่ายก็คือ โปรแกรมหรือซอฟต์แวร์ระบบ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ปฎิบัติ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การเครือข่าย เครือข่ายที่มีประสิทธิภาพจำเป็นต้องมีซอฟต์แวร์เครือข่ายที่มีประสิทธิภาพด้วย โปรแกรมระบบ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ปฎิบัติ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การเครือข่ายก็จะมีทั้งแบบไคล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เอนด์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เซิร์ฟเวอร์ และแบบ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เพียร์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ทู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เพียร์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ให้เลือกใช้งานตามลักษณะของเครือข่ายที่ใช้งาน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77" y="1357298"/>
            <a:ext cx="8000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3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.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การออกแบบระบบเครือข่ายท้องถิ่น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	ระบบเครือข่ายท้องถิ่นถือได้ว่าเป็นสิ่งจำเป็นต่อองค์กรต่าง ๆ เพราะคอมพิวเตอร์ต่าง ๆ ไม่สามารถทำงานเพียงตัวเดียวหรือแบบ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standalone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เพื่อทำให้เกิดการใช้ข้อมูลร่วมกันและเป็นการประหยัดทรัพยากรในระบบ เช่น ใช้ซอฟต์แวร์ราคาแพงร่วมกัน หรือใช้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อุปกรณ์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 err="1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ปริ้น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เตอร์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ร่วมกัน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สี่เหลี่ยมผืนผ้า 1"/>
          <p:cNvSpPr>
            <a:spLocks noChangeArrowheads="1"/>
          </p:cNvSpPr>
          <p:nvPr/>
        </p:nvSpPr>
        <p:spPr bwMode="auto">
          <a:xfrm>
            <a:off x="285721" y="1000108"/>
            <a:ext cx="68580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การออกแบบระบบเครือข่ายที่ดีนั้นต้องคำนึงถึงปัจจัยพื้นฐานต่าง ๆ </a:t>
            </a:r>
            <a:r>
              <a:rPr lang="th-TH" sz="3200" b="1" dirty="0" smtClean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ดังนี้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1. </a:t>
            </a:r>
            <a:r>
              <a:rPr lang="en-US" sz="32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Performance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ประสิทธิภาพของระบบเครือข่าย โดยสะท้อนจากเมตริกต่าง ๆ เช่น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Application throughput, response time (delay)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เป็นต้น ปัจจัยทางด้านประสิทธิภาพต้องเป็นที่ยอมรับจากผู้ใช้ว่า ระบบเครือข่ายสามารถรองรับการทำงานของโปรแกรมประยุกต์ได้ตามข้อตกลงระดับการบริการของระบบเครือข่าย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service level agreement 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สี่เหลี่ยมผืนผ้า 1"/>
          <p:cNvSpPr>
            <a:spLocks noChangeArrowheads="1"/>
          </p:cNvSpPr>
          <p:nvPr/>
        </p:nvSpPr>
        <p:spPr bwMode="auto">
          <a:xfrm>
            <a:off x="357158" y="1445959"/>
            <a:ext cx="70009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en-US" sz="32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Reliability </a:t>
            </a:r>
            <a:r>
              <a:rPr lang="th-TH" sz="3200" dirty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ปัจจัยที่แสดงถึงการออกแบบที่ต้องมีระบบที่ทนต่อความบกพร่องของเครือข่ายอันเกิดมาจากการล้มเหลวของอุปกรณ์ที่เกิดความเสียหายโดยจะเข้าทดแทนการทำงานได้ทันทีโดยระบบไม่เกิดความเสียหาย อย่างไรก็ตาม ระบบสำรองที่ใช้จะทำให้ค่าใช้จ่ายในการออกแบบระบบเครือข่ายสูงขึ้น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786842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28794" y="4357694"/>
            <a:ext cx="6072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นาย</a:t>
            </a:r>
            <a:r>
              <a:rPr lang="th-TH" sz="2400" dirty="0" err="1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ศิริพัฒน์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สุริยะ</a:t>
            </a:r>
            <a:r>
              <a:rPr lang="th-TH" sz="2400" dirty="0" err="1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วงค์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     </a:t>
            </a:r>
            <a:r>
              <a:rPr lang="th-TH" sz="2400" dirty="0" err="1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สชอ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.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/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1   </a:t>
            </a: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เลขที่ 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14 </a:t>
            </a:r>
            <a:endParaRPr lang="th-TH" sz="2400" dirty="0" smtClean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รหัสนักศึกษา  </a:t>
            </a: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5331050353</a:t>
            </a:r>
            <a:endParaRPr lang="th-TH" sz="2400" dirty="0" smtClean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แผนกอิเล็กทรอนิกส์อุตสาหกรรม</a:t>
            </a:r>
            <a:endParaRPr lang="en-US" sz="2400" dirty="0" smtClean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E-mail : joe_iodanz@hotmail.com</a:t>
            </a:r>
            <a:endParaRPr lang="th-TH" sz="2400" dirty="0" smtClean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Phone : 087-8418595</a:t>
            </a:r>
            <a:endParaRPr lang="th-TH" sz="2400" dirty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 descr="C:\Documents and Settings\COMPUTER\My Documents\Downloads\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695325" cy="965729"/>
          </a:xfrm>
          <a:prstGeom prst="rect">
            <a:avLst/>
          </a:prstGeom>
          <a:noFill/>
        </p:spPr>
      </p:pic>
      <p:pic>
        <p:nvPicPr>
          <p:cNvPr id="3075" name="Picture 3" descr="C:\Documents and Settings\COMPUTER\My Documents\Downloads\i12_bug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6072206"/>
            <a:ext cx="296660" cy="628636"/>
          </a:xfrm>
          <a:prstGeom prst="rect">
            <a:avLst/>
          </a:prstGeom>
          <a:noFill/>
        </p:spPr>
      </p:pic>
      <p:sp>
        <p:nvSpPr>
          <p:cNvPr id="5" name="คำบรรยายภาพแบบวงรี 4">
            <a:hlinkClick r:id="rId3" action="ppaction://hlinksldjump"/>
          </p:cNvPr>
          <p:cNvSpPr/>
          <p:nvPr/>
        </p:nvSpPr>
        <p:spPr>
          <a:xfrm>
            <a:off x="7215206" y="5214950"/>
            <a:ext cx="1714512" cy="500066"/>
          </a:xfrm>
          <a:prstGeom prst="wedgeEllipseCallout">
            <a:avLst>
              <a:gd name="adj1" fmla="val 15784"/>
              <a:gd name="adj2" fmla="val 9252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หน้าหลัก</a:t>
            </a:r>
            <a:endParaRPr lang="th-TH" dirty="0"/>
          </a:p>
        </p:txBody>
      </p:sp>
      <p:sp>
        <p:nvSpPr>
          <p:cNvPr id="6" name="ลูกศรขวา 5">
            <a:hlinkClick r:id="rId5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500034" y="357166"/>
            <a:ext cx="87876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</a:rPr>
              <a:t>ผู้จัดทำ</a:t>
            </a:r>
            <a:endParaRPr lang="th-TH" sz="1800" b="1" dirty="0">
              <a:solidFill>
                <a:srgbClr val="FF0000"/>
              </a:solidFill>
            </a:endParaRPr>
          </a:p>
        </p:txBody>
      </p:sp>
      <p:pic>
        <p:nvPicPr>
          <p:cNvPr id="9" name="รูปภาพ 8" descr="Untitl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714356"/>
            <a:ext cx="1752600" cy="33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สี่เหลี่ยมผืนผ้า 1"/>
          <p:cNvSpPr>
            <a:spLocks noChangeArrowheads="1"/>
          </p:cNvSpPr>
          <p:nvPr/>
        </p:nvSpPr>
        <p:spPr bwMode="auto">
          <a:xfrm>
            <a:off x="357158" y="1357298"/>
            <a:ext cx="72866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ดังนั้น เพื่อคำนึงถึงปัจจัยนี้ ต้องประเมินความสำคัญของระบบงานโปรแกรมประยุกต์ของผู้ใช้ว่าจะเกิดความเสียหายขึ้นมากน้อยอย่างไรเมื่อเกิดปัญหา จากนั้นจึงสามารถพิจารณาระดับของการออกแบบระบบสำรองได้เป็นแบบ </a:t>
            </a:r>
            <a:r>
              <a:rPr lang="en-US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On-line (Hot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backup)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Off-line (Cold backup)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ออกแบบระบบเครือข่ายสำรองให้เหมาะสมได้ </a:t>
            </a:r>
            <a:endParaRPr lang="en-US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สี่เหลี่ยมผืนผ้า 1"/>
          <p:cNvSpPr>
            <a:spLocks noChangeArrowheads="1"/>
          </p:cNvSpPr>
          <p:nvPr/>
        </p:nvSpPr>
        <p:spPr bwMode="auto">
          <a:xfrm>
            <a:off x="214282" y="1525020"/>
            <a:ext cx="69294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 3. Scalability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ปัจจัยที่เน้นถึงระบบเครือข่ายที่สามารถรองรับจำนวนของผู้ใช้ในระบบเทคโนโลยีบางประเภทรวมกับการออกแบบระบบเครือข่ายที่ถูกต้องสามารถรองรับจำนวนผู้ใช้ได้ตั้งแต่จำนวนไม่มากนักไปจนถึงผู้ใช้หลายพันคน โดยไม่จำเป็นต้องออกแบบระบบเครือข่ายใหม่หรือต้องใช้เทคโนโลยีใหม่ 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สี่เหลี่ยมผืนผ้า 1"/>
          <p:cNvSpPr>
            <a:spLocks noChangeArrowheads="1"/>
          </p:cNvSpPr>
          <p:nvPr/>
        </p:nvSpPr>
        <p:spPr bwMode="auto">
          <a:xfrm>
            <a:off x="428596" y="1731711"/>
            <a:ext cx="70009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4. </a:t>
            </a:r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Flexibility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เป็นปัจจัยการออกแบบเครือข่ายที่เน้นถึงความยืดหยุ่นของเทคโนโลยี เช่น เทคโนโลยี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อีเทอร์เน็ต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สามารถรองรับเครือข่ายที่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แบนด์วิดธ์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10/100/1000/10,000 ล้านบิต ต่อวินาที โดยไม่จำเป็นต้องใช้เทคโนโลยีอื่น สามารถเลือกใช้สายสื่อเป็นแบบสายคู่บิดเกลียวหรือสายใยแก้ว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สี่เหลี่ยมผืนผ้า 1"/>
          <p:cNvSpPr>
            <a:spLocks noChangeArrowheads="1"/>
          </p:cNvSpPr>
          <p:nvPr/>
        </p:nvSpPr>
        <p:spPr bwMode="auto">
          <a:xfrm>
            <a:off x="357158" y="1525020"/>
            <a:ext cx="67866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 5. Security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ความปลอดภัยของระบบเครือข่ายถือได้ว่าเป็นปัจจัยสำคัญอันดับต้น ๆ ของการออกแบบเครือข่ายสำหรับธุรกิจหรือองค์กรที่เก็บข้อมูลที่มีความสำคัญมาก ๆ หรือเป็นองค์กรของรัฐที่เก็บข้อมูลลับต่าง ๆ การออกแบบเครือข่ายที่ต้องการความปลอดภัยในระดับสูงต้องคำนึงถึงความปลอดภัยในระดับต่าง 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ๆ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สี่เหลี่ยมผืนผ้า 1"/>
          <p:cNvSpPr>
            <a:spLocks noChangeArrowheads="1"/>
          </p:cNvSpPr>
          <p:nvPr/>
        </p:nvSpPr>
        <p:spPr bwMode="auto">
          <a:xfrm>
            <a:off x="357158" y="1928802"/>
            <a:ext cx="67151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6. Cost-effectiveness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ออกแบบระบบเครือข่ายที่ดีต้องเปรียบเทียบความคุ้มของการลงทุนในอุปกรณ์เครือข่ายโดยเปรียบเทียบต่อตัวเลข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throughput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แต่ละผู้ใช้</a:t>
            </a:r>
          </a:p>
          <a:p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สี่เหลี่ยมผืนผ้า 1"/>
          <p:cNvSpPr>
            <a:spLocks noChangeArrowheads="1"/>
          </p:cNvSpPr>
          <p:nvPr/>
        </p:nvSpPr>
        <p:spPr bwMode="auto">
          <a:xfrm>
            <a:off x="357158" y="1787902"/>
            <a:ext cx="69294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7. </a:t>
            </a:r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Manageability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ออกแบบระบบเครือข่ายที่ดีต้องสามารถบริหารจัดการได้อย่างไม่ยุ่งยากและสิ้นเปลืองงบประมาณการบริหารจัดการไม่มากนัก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สี่เหลี่ยมผืนผ้า 1"/>
          <p:cNvSpPr>
            <a:spLocks noChangeArrowheads="1"/>
          </p:cNvSpPr>
          <p:nvPr/>
        </p:nvSpPr>
        <p:spPr bwMode="auto">
          <a:xfrm>
            <a:off x="428596" y="1071546"/>
            <a:ext cx="70008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หลักการออกแบบระบบเครือข่าย 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 </a:t>
            </a:r>
            <a:endParaRPr lang="th-TH" sz="32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ในการออกแบบและพัฒนาระบบเครือข่ายใดๆ นั้น จำเป็นอย่างยิ่งที่จะต้องทำงานอย่างเป็นระบบ เพื่อให้ได้มาซึ่งแบบขึ้นสุดท้าย (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Final Design 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ที่ดีที่สุด มีประสิทธิภาพที่คุ้มค่ากับการลงทุน และตอบสนองความต้องการของผู้ใช้ได้อย่างครบถ้วน </a:t>
            </a:r>
          </a:p>
        </p:txBody>
      </p:sp>
      <p:sp>
        <p:nvSpPr>
          <p:cNvPr id="27651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28875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หลักการออกแบบระบบเครือข่าย 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7" name="d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สี่เหลี่ยมผืนผ้า 1"/>
          <p:cNvSpPr>
            <a:spLocks noChangeArrowheads="1"/>
          </p:cNvSpPr>
          <p:nvPr/>
        </p:nvSpPr>
        <p:spPr bwMode="auto">
          <a:xfrm>
            <a:off x="214282" y="1285860"/>
            <a:ext cx="67151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dirty="0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1) ความต้องการของผู้ใช้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ถือได้ว่าเป็นสิ่งที่สำคัญที่สุดในการออกแบบระบบ เพราะจะเป็นสิ่งที่กำหนดแนวทางการออกแบบและพัฒนา รวมไปถึงการกำหนดคุณสมบัติของอุปกรณ์ และรูปแบบการเชื่อมต่อต่างๆ เช่น วิเคราะห์จากแผนกลยุทธ์ขององค์กร วิเคราะห์จากแผนงานด้านสารสนเทศ หรือแม้กระทั่งออกแบบสอบถามเพื่อสำรวจความคิดเห็นจากผู้ใช้เป็น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ต้น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28875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หลักการออกแบบระบบเครือข่าย 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สี่เหลี่ยมผืนผ้า 1"/>
          <p:cNvSpPr>
            <a:spLocks noChangeArrowheads="1"/>
          </p:cNvSpPr>
          <p:nvPr/>
        </p:nvSpPr>
        <p:spPr bwMode="auto">
          <a:xfrm>
            <a:off x="142844" y="1397391"/>
            <a:ext cx="700092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  	</a:t>
            </a:r>
            <a:r>
              <a:rPr lang="th-TH" sz="3200" dirty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2) ความต้องการระบบ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เมื่อได้ความต้องการของผู้ใช้แล้ว ก็นำข้อมูลนั้นมาประมวลผลให้เป็นข้อมูลทางเทคนิค โดยสามารถวิเคราะห์ความต้องการดังกล่าวเทียบกับ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OSI Model 7 Layers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เช่น ใน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Physical Layer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ก็จะเป็นส่วนที่กำหนดความต้องการด้านประเภทและชนิดของสายสัญญาณตามมาตรฐานต่างๆ และใน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Network Layer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ก็จะเป็นส่วนที่กำหนดรูปแบบการเชื่อมต่อ และวิธีการส่งผ่านข้อมูลในระบบเครือข่ายเป็นต้น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latin typeface="AngsanaUPC" pitchFamily="18" charset="-34"/>
                <a:cs typeface="AngsanaUPC" pitchFamily="18" charset="-34"/>
              </a:rPr>
              <a:t>            </a:t>
            </a: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28875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หลักการออกแบบระบบเครือข่าย 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82" y="1461206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latin typeface="AngsanaUPC" pitchFamily="18" charset="-34"/>
                <a:cs typeface="AngsanaUPC" pitchFamily="18" charset="-34"/>
              </a:rPr>
              <a:t> </a:t>
            </a:r>
            <a:r>
              <a:rPr lang="th-TH" sz="3200" dirty="0">
                <a:solidFill>
                  <a:schemeClr val="accent6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 	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3) การสำรวจสภาพของเทคโนโลยีในปัจจุบัน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การศึกษาข้อมูลของเทคโนโลยีในปัจจุบันนั้น เช่น การค้นหาข้อมูลจากเอกสารทางวิชาการ ข้อมูลจากนิตยสารทางด้านคอมพิวเตอร์ การค้นหาข้อมูลจากอินเตอร์เน็ต หรือการติดต่อสอบถามจากผู้จำหน่ายอุปกรณ์เพื่อสอบถามถึงข้อมูลเทคโนโลยีล่าสุดของอุปกรณ์ชนิดต่างๆ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latin typeface="AngsanaUPC" pitchFamily="18" charset="-34"/>
                <a:cs typeface="AngsanaUPC" pitchFamily="18" charset="-34"/>
              </a:rPr>
              <a:t>              </a:t>
            </a: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28875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หลักการออกแบบระบบเครือข่าย 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2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71480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เรื่องที่  9</a:t>
            </a:r>
            <a:b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 descr="clntserv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2500306"/>
            <a:ext cx="4505325" cy="25241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d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29586" y="1643050"/>
            <a:ext cx="304800" cy="304800"/>
          </a:xfrm>
          <a:prstGeom prst="rect">
            <a:avLst/>
          </a:prstGeom>
        </p:spPr>
      </p:pic>
      <p:pic>
        <p:nvPicPr>
          <p:cNvPr id="7" name="Picture 3" descr="C:\Documents and Settings\COMPUTER\Local Settings\Temporary Internet Files\Content.IE5\7WB2YIQ3\MC90044149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สี่เหลี่ยมผืนผ้า 1"/>
          <p:cNvSpPr>
            <a:spLocks noChangeArrowheads="1"/>
          </p:cNvSpPr>
          <p:nvPr/>
        </p:nvSpPr>
        <p:spPr bwMode="auto">
          <a:xfrm>
            <a:off x="357158" y="2017463"/>
            <a:ext cx="69294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4) การพิจารณาเปรียบเทียบค่าใช้จ่าย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การเปรียบเทียบค่าใช้จ่าย เพื่อให้เห็นถึงจุดเด่น / จุดด้อย ของระบบในแต่ละรูปแบบ และยังสามารถนำผลวิเคราะห์ที่ได้นำเสนอได้</a:t>
            </a:r>
            <a:endParaRPr lang="en-US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</a:t>
            </a: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28875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หลักการออกแบบระบบเครือข่าย 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0034" y="1751476"/>
            <a:ext cx="6143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5) การประเมินการออกแบบ </a:t>
            </a:r>
            <a:r>
              <a:rPr lang="th-TH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จากข้อที่ 1 ถึง 3 ข้างต้น จะทำให้ได้แบบเบื้องต้น (</a:t>
            </a:r>
            <a:r>
              <a:rPr lang="en-US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Preliminary Design) </a:t>
            </a:r>
            <a:r>
              <a:rPr lang="th-TH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ซึ่งแบบเบื้องต้นที่ได้นั้น จะถูกนำมาผ่านขั้นตอนการวิเคราะห์อย่างละเอียดในขั้นตอนการประเมินนี้ โดยจะวิเคราะห์ควบคู่กับข้อมูลที่ได้จากข้อ 4 และจะมีการปรับแก้ได้เป็นแบบขั้นสุดท้าย ( </a:t>
            </a:r>
            <a:r>
              <a:rPr lang="en-US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Final Design ) </a:t>
            </a:r>
            <a:r>
              <a:rPr lang="th-TH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เพื่อใช้เป็นแนวทางหลักในการดำเนินการต่อไป</a:t>
            </a:r>
            <a:endParaRPr lang="th-TH" dirty="0"/>
          </a:p>
        </p:txBody>
      </p:sp>
      <p:sp>
        <p:nvSpPr>
          <p:cNvPr id="3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28875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หลักการออกแบบระบบเครือข่าย 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9" name="2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214282" y="785794"/>
            <a:ext cx="72152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4. การจัดการเครือข่าย</a:t>
            </a:r>
            <a:r>
              <a:rPr lang="th-TH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 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       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eaLnBrk="0" hangingPunct="0"/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  ในเบื้องต้นผู้ใช้เครือข่ายสามารถดูแลเครือข่ายของตัวเองได้ โดยไม่ต้องพึ่งผู้เชี่ยวชาญ การดูแลและจัดการเครือข่ายเบื้องต้นสำหรับผู้ใช้งานมีดังนี้</a:t>
            </a:r>
            <a:b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	การจัดการบัญชีผู้ใช้ ก่อนเริ่มใช้งานเครือข่าย ต้องมีการจัดการเกี่ยวกับผู้ที่จะเข้าใช้งานเครือข่ายนั้น ๆ โดยขั้นแรกทำการล็อกอินคือการกำหนดชื่อผู้ใช้และรหัสผ่านในการใช้งานเครือข่าย บัญชีผู้ใช้ที่อยู่ในเครือข่ายมี 2 ประเภท</a:t>
            </a:r>
            <a:b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      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latin typeface="AngsanaUPC" pitchFamily="18" charset="-34"/>
                <a:cs typeface="AngsanaUPC" pitchFamily="18" charset="-34"/>
              </a:rPr>
            </a:b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2771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การจัดการเครือข่าย</a:t>
            </a:r>
            <a:r>
              <a:rPr lang="th-TH" sz="20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สี่เหลี่ยมผืนผ้า 1"/>
          <p:cNvSpPr>
            <a:spLocks noChangeArrowheads="1"/>
          </p:cNvSpPr>
          <p:nvPr/>
        </p:nvSpPr>
        <p:spPr bwMode="auto">
          <a:xfrm>
            <a:off x="214282" y="1041411"/>
            <a:ext cx="6643734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 1. บัญชีผู้ใช้ (User </a:t>
            </a:r>
            <a:r>
              <a:rPr lang="th-TH" sz="3200" dirty="0" err="1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Account</a:t>
            </a:r>
            <a:r>
              <a:rPr lang="th-TH" sz="3200" dirty="0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ผู้ใช้ควรตั้งชื่อให้ง่ายต่อการจดจำและต้องสามารถจดจำรหัสผ่านให้ได้อย่างแม่นยำด้วยรหัสผ่านควรเป็นสิ่งที่จำได้ง่าย และยากต่อการคาดเดาของ</a:t>
            </a:r>
          </a:p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2. บัญชีกลุ่มผู้ใช้ (</a:t>
            </a:r>
            <a:r>
              <a:rPr lang="th-TH" sz="3200" dirty="0" err="1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Group</a:t>
            </a:r>
            <a:r>
              <a:rPr lang="th-TH" sz="3200" dirty="0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 err="1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Account</a:t>
            </a:r>
            <a:r>
              <a:rPr lang="th-TH" sz="3200" dirty="0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การแบ่งผู้ใช้ออกเป็นกลุ่มแล้วจึงตั้งชื่อและรหัสผ่านเดียวกันเพื่อสะดวกในการจัดการ แทนที่จะตั้งชื่อและตั้งรหัสผ่านของผู้ใช้คนเดียว เพื่อป้องกันการลืม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การจัดการเครือข่าย</a:t>
            </a:r>
            <a:r>
              <a:rPr lang="th-TH" sz="20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9" name="d2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สี่เหลี่ยมผืนผ้า 1"/>
          <p:cNvSpPr>
            <a:spLocks noChangeArrowheads="1"/>
          </p:cNvSpPr>
          <p:nvPr/>
        </p:nvSpPr>
        <p:spPr bwMode="auto">
          <a:xfrm>
            <a:off x="428596" y="1214422"/>
            <a:ext cx="67151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5</a:t>
            </a:r>
            <a:r>
              <a:rPr lang="en-US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.</a:t>
            </a:r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ปัญหาที่เกิดขึ้นกับระบบเครือข่าย</a:t>
            </a:r>
          </a:p>
          <a:p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    ปัญหาฮาร์ดแวร์ของเครือข่าย ในช่วงแรกของการติดตั้งอุปกรณ์ของเครือข่ายและสายสัญญาณ เพราะฮาร์ดแวร์ในช่วงแรกของการติดตั้งใหม่จะไม่มีปัญหาขัดข้อง แต่เมื่อใช้ไปนาน ๆ มีข้อมูลผ่านเข้าออกมาก ปัญหาจึงเริ่มเกิดขึ้นมีสาเหตุ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ดังนี้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4819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4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ปัญหาที่เกิดขึ้นกับระบบเครือข่าย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7" name="d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สี่เหลี่ยมผืนผ้า 1"/>
          <p:cNvSpPr>
            <a:spLocks noChangeArrowheads="1"/>
          </p:cNvSpPr>
          <p:nvPr/>
        </p:nvSpPr>
        <p:spPr bwMode="auto">
          <a:xfrm>
            <a:off x="428596" y="1285860"/>
            <a:ext cx="7143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. การใช้สายสัญญาณเกินข้อกำกัด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เช่น การใช้สายสัญญาณยาวเกินไป,การใช้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ฮับ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และสวิตช์เกินกว่ากำหนด</a:t>
            </a:r>
          </a:p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	</a:t>
            </a:r>
          </a:p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	การป้องกันปัญหาทำได้โดยทำความเข้าใจเกี่ยวกับข้อจำกัดเกี่ยวกับความยาวของสายสัญญาณและดูแลไม่ให้เกินมาตรฐานระหว่างการออกแบบและติดตั้งเครือข่าย เช่น สายคู่บิดเกลียวชนิดไม่หุ้มฉนวนจะถูกรบกวนได้</a:t>
            </a: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4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ปัญหาที่เกิดขึ้นกับระบบเครือข่าย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สี่เหลี่ยมผืนผ้า 1"/>
          <p:cNvSpPr>
            <a:spLocks noChangeArrowheads="1"/>
          </p:cNvSpPr>
          <p:nvPr/>
        </p:nvSpPr>
        <p:spPr bwMode="auto">
          <a:xfrm>
            <a:off x="285720" y="928670"/>
            <a:ext cx="678661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. อุปกรณ์เครือข่ายทำงานไม่ทัน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เมื่อมี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แพ็ก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เก็จข้อมูล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จำนวนมาก ทำให้ฮาร์ดแวร์ต้องทำงานมากขึ้น จะส่งผลกระทบกับอุปกรณ์ที่ต้องทำการเลือกและคำนวณเส้นทางระหว่างเครือข่ายทำให้อุปกรณ์ชนิดนั้น ๆ ทำงานผิดพลาด </a:t>
            </a:r>
          </a:p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การป้องกัน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คือ ควรใช้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เราท์เตอร์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ที่ทำหน้าที่เป็น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เราท์เตอร์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อย่างเดียว ไม่ใช้คอมพิวเตอร์ที่ทำหน้าที่เป็น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เราท์เตอร์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และทำอย่างอื่น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ด้วย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4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ปัญหาที่เกิดขึ้นกับระบบเครือข่าย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3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สี่เหลี่ยมผืนผ้า 1"/>
          <p:cNvSpPr>
            <a:spLocks noChangeArrowheads="1"/>
          </p:cNvSpPr>
          <p:nvPr/>
        </p:nvSpPr>
        <p:spPr bwMode="auto">
          <a:xfrm>
            <a:off x="285720" y="1357298"/>
            <a:ext cx="65722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Angsana New" pitchFamily="18" charset="-34"/>
                <a:cs typeface="Angsana New" pitchFamily="18" charset="-34"/>
              </a:rPr>
              <a:t>  </a:t>
            </a:r>
            <a:r>
              <a:rPr lang="th-TH" sz="32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2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. การชนกันของข้อมูล </a:t>
            </a:r>
            <a:r>
              <a:rPr lang="th-TH" sz="3200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ถ้ามีการใช้เทคโนโลยีแบบอี</a:t>
            </a:r>
            <a:r>
              <a:rPr lang="th-TH" sz="3200" dirty="0" err="1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เธอร์เน็ต</a:t>
            </a:r>
            <a:r>
              <a:rPr lang="th-TH" sz="3200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เมื่อเครือข่ายมีขนาดใหญ่ข้อมูลที่ผ่านเข้าออกภายในเครือข่ายย่อมมีมาก ทำให้เกิดการชนกันของข้อมูล ซึ่งวิธีนี้สามารถแก้ไขได้โดยการเปลี่ยนไปใช้สายสัญญาณที่มีประสิทธิภาพสูงกว่า หรือใช้อุปกรณ์เชื่อมต่อเครือข่ายที่เรียกว่าสวิตช์</a:t>
            </a:r>
            <a:endParaRPr lang="th-TH" sz="3200" dirty="0">
              <a:solidFill>
                <a:srgbClr val="00B0F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4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ปัญหาที่เกิดขึ้นกับระบบเครือข่าย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สี่เหลี่ยมผืนผ้า 1"/>
          <p:cNvSpPr>
            <a:spLocks noChangeArrowheads="1"/>
          </p:cNvSpPr>
          <p:nvPr/>
        </p:nvSpPr>
        <p:spPr bwMode="auto">
          <a:xfrm>
            <a:off x="357158" y="1428736"/>
            <a:ext cx="66437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4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. ฮาร์ดแวร์ชำรุด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ปัญหาฮาร์ดแวร์ชำรุดอาจก่อให้เกิดเครือข่ายล่มได้ เช่น อี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เธอร์เน็ต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การ์ดชำรุดอาจส่งข้อมูลเป็นจำนวนมาก ทำให้เกิด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แพ็ก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เก็จข้อมูลเสีย เป็น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ต้น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4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ปัญหาที่เกิดขึ้นกับระบบเครือข่าย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3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สี่เหลี่ยมผืนผ้า 1"/>
          <p:cNvSpPr>
            <a:spLocks noChangeArrowheads="1"/>
          </p:cNvSpPr>
          <p:nvPr/>
        </p:nvSpPr>
        <p:spPr bwMode="auto">
          <a:xfrm>
            <a:off x="285720" y="1397391"/>
            <a:ext cx="69294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5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. การโจมตีผ่านเครือข่ายอินเทอร์เน็ต (</a:t>
            </a:r>
            <a:r>
              <a:rPr lang="en-US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Denial-of-Service) </a:t>
            </a:r>
            <a:endParaRPr lang="th-TH" sz="3200" dirty="0" smtClean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การโจมตีจากอินเทอร์เน็ตโดยผู้ส่ง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แพ็ก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เก็จข้อมูลจำนวนมากมาทางอินเทอร์เน็ตมายังเครื่องเซิร์ฟเวอร์ ทำให้เซิร์ฟเวอร์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รับแพ็ก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เก็จมากเกินไปทำให้ระบบเครือข่ายล้มได้ปัญหานี้เกิดขึ้นจากจุดอ่อนของโปรโตคอล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TCP/IP 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ซึ่งสามารถ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ป้องกันได้โดยติดตั้ง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แพตช์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ล่าสุดของระบบปฏิบัติการนั้น ๆ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latin typeface="AngsanaUPC" pitchFamily="18" charset="-34"/>
                <a:cs typeface="AngsanaUPC" pitchFamily="18" charset="-34"/>
              </a:rPr>
              <a:t>               </a:t>
            </a: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4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ปัญหาที่เกิดขึ้นกับระบบเครือข่าย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3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>
            <a:hlinkClick r:id="rId3" action="ppaction://hlinksldjump"/>
          </p:cNvPr>
          <p:cNvSpPr/>
          <p:nvPr/>
        </p:nvSpPr>
        <p:spPr>
          <a:xfrm>
            <a:off x="500034" y="2000240"/>
            <a:ext cx="3357586" cy="42862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ประเภทของระบบเครือข่าย</a:t>
            </a:r>
            <a:endParaRPr lang="th-TH" dirty="0"/>
          </a:p>
        </p:txBody>
      </p:sp>
      <p:sp>
        <p:nvSpPr>
          <p:cNvPr id="8" name="สี่เหลี่ยมมุมมน 7">
            <a:hlinkClick r:id="rId4" action="ppaction://hlinksldjump"/>
          </p:cNvPr>
          <p:cNvSpPr/>
          <p:nvPr/>
        </p:nvSpPr>
        <p:spPr>
          <a:xfrm>
            <a:off x="500034" y="2786058"/>
            <a:ext cx="3143272" cy="42862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ส่วนประกอบของเครือข่าย</a:t>
            </a:r>
            <a:endParaRPr lang="th-TH" dirty="0"/>
          </a:p>
        </p:txBody>
      </p:sp>
      <p:sp>
        <p:nvSpPr>
          <p:cNvPr id="10" name="สี่เหลี่ยมมุมมน 9">
            <a:hlinkClick r:id="rId5" action="ppaction://hlinksldjump"/>
          </p:cNvPr>
          <p:cNvSpPr/>
          <p:nvPr/>
        </p:nvSpPr>
        <p:spPr>
          <a:xfrm>
            <a:off x="500034" y="3571876"/>
            <a:ext cx="3929090" cy="42862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การออกแบบระบบเครือข่ายท้องถิ่น</a:t>
            </a:r>
            <a:endParaRPr lang="th-TH" dirty="0"/>
          </a:p>
        </p:txBody>
      </p:sp>
      <p:sp>
        <p:nvSpPr>
          <p:cNvPr id="11" name="สี่เหลี่ยมมุมมน 10">
            <a:hlinkClick r:id="rId6" action="ppaction://hlinksldjump"/>
          </p:cNvPr>
          <p:cNvSpPr/>
          <p:nvPr/>
        </p:nvSpPr>
        <p:spPr>
          <a:xfrm>
            <a:off x="500034" y="4357694"/>
            <a:ext cx="2643206" cy="428628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การจัดการเครือข่าย</a:t>
            </a:r>
            <a:endParaRPr lang="th-TH" dirty="0"/>
          </a:p>
        </p:txBody>
      </p:sp>
      <p:sp>
        <p:nvSpPr>
          <p:cNvPr id="12" name="สี่เหลี่ยมมุมมน 11">
            <a:hlinkClick r:id="rId7" action="ppaction://hlinksldjump"/>
          </p:cNvPr>
          <p:cNvSpPr/>
          <p:nvPr/>
        </p:nvSpPr>
        <p:spPr>
          <a:xfrm>
            <a:off x="5000628" y="2000240"/>
            <a:ext cx="3643338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ปัญหาที่เกิดขึ้นกับเครือข่าย</a:t>
            </a:r>
            <a:endParaRPr lang="th-TH" dirty="0"/>
          </a:p>
        </p:txBody>
      </p:sp>
      <p:sp>
        <p:nvSpPr>
          <p:cNvPr id="13" name="สี่เหลี่ยมมุมมน 12">
            <a:hlinkClick r:id="rId8" action="ppaction://hlinksldjump"/>
          </p:cNvPr>
          <p:cNvSpPr/>
          <p:nvPr/>
        </p:nvSpPr>
        <p:spPr>
          <a:xfrm>
            <a:off x="5000628" y="2786058"/>
            <a:ext cx="3786182" cy="42862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การรักษาความปลอดภัยในเครือข่าย</a:t>
            </a:r>
            <a:endParaRPr lang="th-TH" dirty="0"/>
          </a:p>
        </p:txBody>
      </p:sp>
      <p:sp>
        <p:nvSpPr>
          <p:cNvPr id="14" name="สี่เหลี่ยมมุมมน 13">
            <a:hlinkClick r:id="rId9" action="ppaction://hlinksldjump"/>
          </p:cNvPr>
          <p:cNvSpPr/>
          <p:nvPr/>
        </p:nvSpPr>
        <p:spPr>
          <a:xfrm>
            <a:off x="5000628" y="3571876"/>
            <a:ext cx="3786182" cy="428628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การออกแบบระบบเครือข่ายสายแลน</a:t>
            </a:r>
            <a:endParaRPr lang="th-TH" dirty="0"/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500034" y="571480"/>
            <a:ext cx="364333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การออกแบบและติดตั้งระบบเครือข่ายคอมพิวเตอร์</a:t>
            </a:r>
            <a:endParaRPr lang="th-TH" dirty="0"/>
          </a:p>
        </p:txBody>
      </p:sp>
      <p:cxnSp>
        <p:nvCxnSpPr>
          <p:cNvPr id="19" name="ตัวเชื่อมต่อตรง 18"/>
          <p:cNvCxnSpPr/>
          <p:nvPr/>
        </p:nvCxnSpPr>
        <p:spPr>
          <a:xfrm rot="5400000">
            <a:off x="2178827" y="160733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 rot="10800000">
            <a:off x="214282" y="1714488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5400000">
            <a:off x="-1178759" y="3107529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214282" y="221455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>
            <a:off x="214282" y="300037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>
            <a:off x="214282" y="378619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>
            <a:off x="214282" y="450057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2285984" y="1714488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 rot="5400000">
            <a:off x="3607587" y="2750339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>
            <a:off x="4643438" y="378619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/>
        </p:nvCxnSpPr>
        <p:spPr>
          <a:xfrm>
            <a:off x="4643438" y="300037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4643438" y="2214554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COMPUTER\My Documents\Downloads\wj14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5546758"/>
            <a:ext cx="652686" cy="1096952"/>
          </a:xfrm>
          <a:prstGeom prst="rect">
            <a:avLst/>
          </a:prstGeom>
          <a:noFill/>
        </p:spPr>
      </p:pic>
      <p:sp>
        <p:nvSpPr>
          <p:cNvPr id="45" name="คำบรรยายภาพแบบสี่เหลี่ยมมุมมน 44"/>
          <p:cNvSpPr/>
          <p:nvPr/>
        </p:nvSpPr>
        <p:spPr>
          <a:xfrm>
            <a:off x="4000496" y="4929198"/>
            <a:ext cx="1285884" cy="428628"/>
          </a:xfrm>
          <a:prstGeom prst="wedgeRoundRectCallout">
            <a:avLst>
              <a:gd name="adj1" fmla="val -46836"/>
              <a:gd name="adj2" fmla="val 10707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B050"/>
                </a:solidFill>
              </a:rPr>
              <a:t>หน้าแรก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46" name="ลูกศรขวา 45">
            <a:hlinkClick r:id="rId12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>
            <a:hlinkClick r:id="rId13" action="ppaction://hlinksldjump"/>
          </p:cNvPr>
          <p:cNvSpPr/>
          <p:nvPr/>
        </p:nvSpPr>
        <p:spPr>
          <a:xfrm>
            <a:off x="6429388" y="4357694"/>
            <a:ext cx="1928826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ผู้จัดทำ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26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สี่เหลี่ยมผืนผ้า 1"/>
          <p:cNvSpPr>
            <a:spLocks noChangeArrowheads="1"/>
          </p:cNvSpPr>
          <p:nvPr/>
        </p:nvSpPr>
        <p:spPr bwMode="auto">
          <a:xfrm>
            <a:off x="214282" y="1318330"/>
            <a:ext cx="71437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 </a:t>
            </a:r>
            <a:r>
              <a:rPr lang="th-TH" sz="3200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6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. การใช้โปรโตคอลประสิทธิภาพต่ำ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ปัญหานี้เกิดจากการใช้โปรโตคอลที่ติดตั้งง่าย แต่มีการส่ง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แพ็ก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เก็จแบบแพร่กระจาย ทำให้จำนวน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แพ็ก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เก็จข้อมูลในเครือข่ายเพิ่มมากขึ้น เช่น โปรโตคอล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IPX/SPX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เป็นต้น </a:t>
            </a:r>
            <a:b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การแก้ปัญหานี้ก็คือ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การตั้งค่าเครื่องสถานีงานให้มีการส่งข้อมูลแบบแพร่กระจายน้อยที่สุด หรือทำการเปลี่ยนโปรโตคอลไปใช้โปรโตคอลที่มีประสิทธิภาพสูงขึ้น</a:t>
            </a:r>
          </a:p>
        </p:txBody>
      </p:sp>
      <p:sp>
        <p:nvSpPr>
          <p:cNvPr id="4" name="สี่เหลี่ยมผืนผ้า 3"/>
          <p:cNvSpPr>
            <a:spLocks noChangeArrowheads="1"/>
          </p:cNvSpPr>
          <p:nvPr/>
        </p:nvSpPr>
        <p:spPr bwMode="auto">
          <a:xfrm>
            <a:off x="0" y="0"/>
            <a:ext cx="244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ปัญหาที่เกิดขึ้นกับระบบเครือข่าย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สี่เหลี่ยมผืนผ้า 1"/>
          <p:cNvSpPr>
            <a:spLocks noChangeArrowheads="1"/>
          </p:cNvSpPr>
          <p:nvPr/>
        </p:nvSpPr>
        <p:spPr bwMode="auto">
          <a:xfrm>
            <a:off x="357158" y="1142984"/>
            <a:ext cx="700092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6</a:t>
            </a:r>
            <a:r>
              <a:rPr lang="en-US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.</a:t>
            </a:r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การรักษาความปลอดภัยภายในเครือข่ายคอมพิวเตอร์</a:t>
            </a:r>
            <a:endParaRPr lang="th-TH" sz="3200" b="1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  ในปัจจุบันองค์กร หรือหน่วยงานมีจำนวนมาก ได้สร้างเครือข่ายคอมพิวเตอร์ขึ้นเพื่อใช้งานภายในองค์กร โดยใช้มาตรฐานเดียวกันกับเครือข่ายอินเทอร์เน็ตที่เราเรียกว่าอินทราเน็ตนั่นเอง ซึ่งอินทราเน็ตนี้จะเชื่อมโยงให้ผู้ใช้งานทุกคนสามารถทำงานร่วมกันได้ </a:t>
            </a:r>
            <a:b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	</a:t>
            </a:r>
          </a:p>
        </p:txBody>
      </p:sp>
      <p:sp>
        <p:nvSpPr>
          <p:cNvPr id="41987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786188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การรักษาความปลอดภัยภายในเครือข่ายคอมพิวเตอร์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7" name="d3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สี่เหลี่ยมผืนผ้า 1"/>
          <p:cNvSpPr>
            <a:spLocks noChangeArrowheads="1"/>
          </p:cNvSpPr>
          <p:nvPr/>
        </p:nvSpPr>
        <p:spPr bwMode="auto">
          <a:xfrm>
            <a:off x="285721" y="1785926"/>
            <a:ext cx="7143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6.1ผู้บุกรุกเครือข่ายคอมพิวเตอร์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	ผู้บุกรุกเครือข่ายคอมพิวเตอร์อาจจะมีจุดประสงค์เพื่อการแทรกแซงการใช้งานของระบบ, พยายามดูข้อมูล, แก้ไขข้อมูล หรืออาจทำให้ระบบเราล้มเลยก็เลย ผู้บุกรุกเครือข่ายมีวิธีการต่าง ๆ 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ดังต่อไปนี้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786188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การรักษาความปลอดภัยภายในเครือข่ายคอมพิวเตอร์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20" y="2000240"/>
            <a:ext cx="6215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1. การโจมตีรหัสผ่าน (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Password Attacks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คือ การที่ผู้บุกรุกพยายามเดารหัสผ่านของผู้ใช้เครือข่าย</a:t>
            </a:r>
            <a:endParaRPr lang="en-US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4035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2171700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ผู้บุกรุกเครือข่ายคอมพิวเตอร์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7" name="d3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20" y="1739334"/>
            <a:ext cx="6858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3200" dirty="0" err="1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แพ็กเก็จสนิฟเฟอร์</a:t>
            </a:r>
            <a:r>
              <a:rPr lang="th-TH" sz="3200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Packet Snifter)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คือโปรแกรมที่สามารถตรวจจับและเข้าไปใช้ข้อมูลที่วิ่งบนเครือข่ายได้ ซึ่งในปัจจุบันโปรแกรมเหล่านี้หาดาวน์โหลดได้ง่าย เนื่องจากโปรโตคอลที่นิยมใช้กันมากคือโปรโตคอล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TCP/IP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ทำให้บุคคลบางกลุ่มลักลอบพัฒนาโปรแกรมที่สามารถตรวจจับข้อมูลผ่านเข้าออกเครือข่าย 	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2171700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ผู้บุกรุกเครือข่ายคอมพิวเตอร์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4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57158" y="1795525"/>
            <a:ext cx="67866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3. ไอพีปู</a:t>
            </a:r>
            <a:r>
              <a:rPr lang="th-TH" sz="3200" dirty="0" err="1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ลฟิง</a:t>
            </a:r>
            <a:r>
              <a:rPr lang="th-TH" sz="3200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IP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Spoolfing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คือวิธีการที่ผู้บุกรุกภายนอกสร้างข้อมูลปลอมที่เชื่อถือ และมาขอใช้บริการระบบเครือข่ายของเรา ระบบเครือข่ายของเราก็อนุญาตให้ใช้ทรัพยากรใน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เครือข่าย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2171700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ผู้บุกรุกเครือข่ายคอมพิวเตอร์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4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28596" y="1928802"/>
            <a:ext cx="6429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chemeClr val="accent4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4. การโจมตี (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Man-in-the-Middle) </a:t>
            </a:r>
            <a:r>
              <a:rPr lang="th-TH" sz="3200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คือวิธีการนี้ผู้โจมตีต้องสามารถ</a:t>
            </a:r>
            <a:r>
              <a:rPr lang="th-TH" sz="3200" dirty="0" err="1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เข้าถึงแพ็ก</a:t>
            </a:r>
            <a:r>
              <a:rPr lang="th-TH" sz="3200" dirty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เก็จข้อมูลที่รับ-ส่ง อยู่ระหว่างเครือข่าย</a:t>
            </a:r>
            <a:endParaRPr lang="en-US" sz="3200" dirty="0"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2171700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ผู้บุกรุกเครือข่ายคอมพิวเตอร์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357158" y="1357298"/>
            <a:ext cx="72152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3200" b="1" dirty="0">
                <a:solidFill>
                  <a:srgbClr val="92D050"/>
                </a:solidFill>
                <a:latin typeface="AngsanaUPC" pitchFamily="18" charset="-34"/>
                <a:cs typeface="AngsanaUPC" pitchFamily="18" charset="-34"/>
              </a:rPr>
              <a:t>6.2 เทคโนโลยีรักษาความปลอดภัยบนเครือข่ายคอมพิวเตอร์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latin typeface="AngsanaUPC" pitchFamily="18" charset="-34"/>
                <a:cs typeface="AngsanaUPC" pitchFamily="18" charset="-34"/>
              </a:rPr>
              <a:t>           </a:t>
            </a:r>
            <a:r>
              <a:rPr lang="th-TH" sz="3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ไฟล์</a:t>
            </a:r>
            <a:r>
              <a:rPr lang="th-TH" sz="3200" b="1" dirty="0" err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วอลล์</a:t>
            </a:r>
            <a:r>
              <a:rPr lang="th-TH" sz="32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เป็นโปรแกรมที่บรรจุไว้ในเครื่องคอมพิวเตอร์ที่จัดให้เป็นทางผ่านเข้าออกของข้อมูล เพื่อป้องกันการแปลกปลอมของผู้บุกรุกจากภายนอกที่จะเข้าสู่ระบบ แล้วยังสามารถควบคุมการใช้งานในเครือข่าย โดยกำหนดสิทธิ์ของผู้ใช้แต่ละคนให้ผ่านเข้าออกได้อย่างปลอดภัย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latin typeface="AngsanaUPC" pitchFamily="18" charset="-34"/>
                <a:cs typeface="AngsanaUPC" pitchFamily="18" charset="-34"/>
              </a:rPr>
              <a:t>	</a:t>
            </a:r>
          </a:p>
        </p:txBody>
      </p:sp>
      <p:sp>
        <p:nvSpPr>
          <p:cNvPr id="48131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เทคโนโลยีรักษาความปลอดภัยบนเครือข่ายคอมพิวเตอร์</a:t>
            </a:r>
            <a:endParaRPr lang="th-TH" sz="200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7" name="d4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สี่เหลี่ยมผืนผ้า 1"/>
          <p:cNvSpPr>
            <a:spLocks noChangeArrowheads="1"/>
          </p:cNvSpPr>
          <p:nvPr/>
        </p:nvSpPr>
        <p:spPr bwMode="auto">
          <a:xfrm>
            <a:off x="285720" y="1000108"/>
            <a:ext cx="7429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 </a:t>
            </a:r>
            <a:r>
              <a:rPr lang="th-TH" sz="3200" dirty="0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ไฟล์</a:t>
            </a:r>
            <a:r>
              <a:rPr lang="th-TH" sz="3200" dirty="0" err="1">
                <a:solidFill>
                  <a:srgbClr val="FFC000"/>
                </a:solidFill>
                <a:latin typeface="AngsanaUPC" pitchFamily="18" charset="-34"/>
                <a:cs typeface="AngsanaUPC" pitchFamily="18" charset="-34"/>
              </a:rPr>
              <a:t>วอลล์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แบ่งออกเป็น 2 ประเภทคือ </a:t>
            </a:r>
          </a:p>
          <a:p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แอพพลิเคชันเลเยอร์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ไฟล์</a:t>
            </a:r>
            <a:r>
              <a:rPr lang="th-TH" sz="3200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วอลล์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Application Layer Firewall)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เรียกอีกอย่างหนึ่งว่า 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พร็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อกซี่</a:t>
            </a:r>
          </a:p>
          <a:p>
            <a:endParaRPr lang="th-TH" sz="3200" dirty="0"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แพ็ก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เก็จฟิลเตอร์</a:t>
            </a:r>
            <a:r>
              <a:rPr lang="th-TH" sz="3200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ริ่ง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ไฟล์</a:t>
            </a:r>
            <a:r>
              <a:rPr lang="th-TH" sz="3200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วอลล์</a:t>
            </a:r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Package </a:t>
            </a:r>
            <a:r>
              <a:rPr lang="en-US" sz="3200" dirty="0" err="1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Fittering</a:t>
            </a:r>
            <a:r>
              <a:rPr lang="en-US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Firewall)</a:t>
            </a:r>
            <a:r>
              <a:rPr lang="en-US" sz="32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3200" dirty="0"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มีหน้าที่กรอง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แพ็ก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เก็จข้อมูลที่ผ่านไฟล์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วอลล์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ไฟล์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วอลล์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ชนิดนี้จะอนุญาตให้มีการเชื่อมต่อโดยตรงระหว่างเครื่องไคล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เอนท์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และเซิร์ฟเวอร์ อาจเป็นได้ทั้งฮาร์ดแวร์และซอฟต์แวร์ เช่น 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เราท์เตอร์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เป็นต้น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เทคโนโลยีรักษาความปลอดภัยบนเครือข่ายคอมพิวเตอร์</a:t>
            </a:r>
            <a:endParaRPr lang="th-TH" sz="200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4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57158" y="857232"/>
            <a:ext cx="73036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dirty="0">
                <a:solidFill>
                  <a:srgbClr val="FFC0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การออกแบบระบบเครือข่ายแลนไร้สาย</a:t>
            </a:r>
            <a:endParaRPr lang="th-TH" sz="7200" dirty="0">
              <a:solidFill>
                <a:srgbClr val="FFC000"/>
              </a:solidFill>
              <a:cs typeface="Angsana New" pitchFamily="18" charset="-34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5072063" cy="36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ลูกศรขวา 3">
            <a:hlinkClick r:id="rId4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5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 descr="C:\Documents and Settings\COMPUTER\Local Settings\Temporary Internet Files\Content.IE5\7WB2YIQ3\MC900441497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7" name="d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28625" y="1214438"/>
            <a:ext cx="72152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 </a:t>
            </a:r>
            <a:r>
              <a:rPr lang="th-TH" sz="3200" b="1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การออกแบบและติดตั้งระบบเครือข่ายคอมพิวเตอร์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	ระบบเครือข่ายเป็นระบบสื่อสารข้อมูลที่ถูก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ออกแบบให้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มีการใช้ทรัพยากรเครือข่ายร่วมกัน ทั้งนี้เป็นเพราะ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อุปกรณ์ฮาร์ดแวร์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ที่ผู้ใช้หลาย ๆ คน สามารถใช้ร่วมกันในระบบเครือข่ายรวมทั้งซอฟต์แวร์ที่มีราคาแพง ซึ่งสามารถใช้หลาย ๆ คนพร้อมกันได้ หรือเมื่อมีความต้องการที่จะโอนถ่ายแฟ้มข้อมูลของผู้ใช้ระบบเครือข่าย</a:t>
            </a:r>
          </a:p>
        </p:txBody>
      </p:sp>
      <p:sp>
        <p:nvSpPr>
          <p:cNvPr id="7" name="ลูกศรขวา 6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7" name="Picture 3" descr="C:\Documents and Settings\COMPUTER\Local Settings\Temporary Internet Files\Content.IE5\7WB2YIQ3\MC90044149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6" name="d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844" y="2341899"/>
            <a:ext cx="7494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ระบบเครือข่ายไร้สายแบบ</a:t>
            </a:r>
            <a:r>
              <a: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Ad-Hoc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ngsana New" pitchFamily="18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7" name="d4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14282" y="1714488"/>
            <a:ext cx="67151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/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1</a:t>
            </a:r>
            <a:r>
              <a:rPr lang="en-US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.</a:t>
            </a:r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การออกแบบระบบเครือข่ายไร้สายแบบ</a:t>
            </a:r>
            <a:r>
              <a:rPr lang="en-US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Ad-Hoc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ระบบเครือข่ายไร้สายแบบ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Ad-Hoc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หรือ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Peer to Peer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เหมาะสำหรับสำนักงานขนาดเล็กที่มีจำนวนเครื่องคอมพิวเตอร์ไม่มากนักประมาณ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4 - 8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เครื่อง และต้องการความสะดวกรวดเร็วในการติดตั้งใช้งาน</a:t>
            </a:r>
          </a:p>
        </p:txBody>
      </p:sp>
      <p:sp>
        <p:nvSpPr>
          <p:cNvPr id="52227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2819400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การออกแบบระบบเครือข่ายแลนไร้สาย</a:t>
            </a:r>
            <a:endParaRPr lang="th-TH" sz="2000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7" name="d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85720" y="1024954"/>
            <a:ext cx="67151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/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ความเร็วในการรับส่งข้อมูลระหว่างเครื่องคอมพิวเตอร์จะแปรผกผันกับระยะทาง ถ้ายิ่งคุณตั้งเครื่องคอมพิวเตอร์ ห่างกันมากเท่าไร ความเร็วที่ได้ก็จะลดลง สิ่งที่สำคัญอีกประการหนึ่งที่เป็นผลทำให้ความเร็วและระยะทาง ในการรับส่งข้อมูลลดลงคือ สิ่งกีดขวาง เช่น กำแพง ผนังกระจก รวมถึงสัญญาณรบกวนต่างๆ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429132"/>
            <a:ext cx="5746750" cy="100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0" y="0"/>
            <a:ext cx="256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ระบบเครือข่ายไร้สายแบบ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 Ad-Hoc</a:t>
            </a:r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5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4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142976" y="2000240"/>
          <a:ext cx="5622925" cy="2438400"/>
        </p:xfrm>
        <a:graphic>
          <a:graphicData uri="http://schemas.openxmlformats.org/drawingml/2006/table">
            <a:tbl>
              <a:tblPr/>
              <a:tblGrid>
                <a:gridCol w="2811462"/>
                <a:gridCol w="28114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ระยะทาง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(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โดยประมาณ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ความเร็ว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39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เมตร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11 Mbps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60 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เมตร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5.5 Mbps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80 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เมตร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 Mbps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103 </a:t>
                      </a:r>
                      <a:r>
                        <a:rPr kumimoji="0" lang="th-TH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เมตร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 Mbps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500034" y="1000108"/>
            <a:ext cx="78581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th-TH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ตารางแสดงค่าระยะและความเร็วการรับส่งข้อมูลโดยประมาณ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ngsana New" pitchFamily="18" charset="-34"/>
            </a:endParaRPr>
          </a:p>
        </p:txBody>
      </p:sp>
      <p:sp>
        <p:nvSpPr>
          <p:cNvPr id="54295" name="สี่เหลี่ยมผืนผ้า 3"/>
          <p:cNvSpPr>
            <a:spLocks noChangeArrowheads="1"/>
          </p:cNvSpPr>
          <p:nvPr/>
        </p:nvSpPr>
        <p:spPr bwMode="auto">
          <a:xfrm>
            <a:off x="714375" y="4786313"/>
            <a:ext cx="8072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ค่าระยะทางในตารางได้จากการหาค่าเฉลี่ยระยะทางเทียบกับความเร็วการรับส่งข้อมูลของอุปกรณ์แลนการ์ดไร้สายจากบริษัท</a:t>
            </a:r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Linksys, Compaq, Cisco 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D-Link 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(ในพื้นที่โล่งไม่มีสิ่งกีดขวางและสัญญาณรบกวน)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0"/>
            <a:ext cx="256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ระบบเครือข่ายไร้สายแบบ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 Ad-Hoc</a:t>
            </a:r>
          </a:p>
        </p:txBody>
      </p:sp>
      <p:sp>
        <p:nvSpPr>
          <p:cNvPr id="7" name="ลูกศรขวา 6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10" name="d4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85720" y="2071678"/>
            <a:ext cx="66437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eaLnBrk="0" hangingPunct="0"/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ระบบเครือข่ายแบบ</a:t>
            </a:r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Infrastructure 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เป็นการเชื่อมโยงระบบเครือข่ายไร้สายเข้ากับระบบเครือข่าย</a:t>
            </a:r>
            <a:r>
              <a:rPr lang="th-TH" sz="3200" dirty="0" err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อีเทอร์เน็ต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แลนโดยอาศัย</a:t>
            </a:r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Access Point 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ระบบนี้สามารถรองรับเครื่องคอมพิวเตอร์ไร้สายได้จำนวนมาก ซึ่งขึ้นอยู่</a:t>
            </a:r>
            <a:r>
              <a:rPr lang="th-TH" sz="3200" dirty="0" err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กับสเปค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ของ</a:t>
            </a:r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Access Point 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นั้นๆ</a:t>
            </a:r>
          </a:p>
        </p:txBody>
      </p:sp>
      <p:sp>
        <p:nvSpPr>
          <p:cNvPr id="55299" name="สี่เหลี่ยมผืนผ้า 2"/>
          <p:cNvSpPr>
            <a:spLocks noChangeArrowheads="1"/>
          </p:cNvSpPr>
          <p:nvPr/>
        </p:nvSpPr>
        <p:spPr bwMode="auto">
          <a:xfrm>
            <a:off x="0" y="857232"/>
            <a:ext cx="792959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/>
            <a:r>
              <a:rPr lang="th-TH" sz="36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การออกแบบระบบเครือข่ายไร้สายแบบ</a:t>
            </a:r>
            <a:r>
              <a:rPr lang="en-US" sz="36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Infrastructure</a:t>
            </a:r>
            <a:endParaRPr lang="th-TH" sz="3600" b="1" dirty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5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7786742" cy="3001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285784" y="1068157"/>
            <a:ext cx="700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60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ระบบเครือข่ายแลนไร้สายแบบ</a:t>
            </a:r>
            <a:r>
              <a:rPr lang="en-US" sz="3600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 Infrastructure</a:t>
            </a:r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5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5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285720" y="642918"/>
            <a:ext cx="71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/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ข้อแนะนำในการออกแบบเครือข่ายไร้สายแบบ</a:t>
            </a:r>
            <a:r>
              <a:rPr lang="en-US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Infrastructure</a:t>
            </a:r>
          </a:p>
          <a:p>
            <a:pPr indent="457200"/>
            <a:endParaRPr lang="th-TH" sz="3200" dirty="0">
              <a:latin typeface="AngsanaUPC" pitchFamily="18" charset="-34"/>
              <a:cs typeface="AngsanaUPC" pitchFamily="18" charset="-34"/>
            </a:endParaRPr>
          </a:p>
          <a:p>
            <a:pPr indent="457200" eaLnBrk="0" hangingPunct="0"/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อุปกรณ์</a:t>
            </a:r>
            <a:r>
              <a:rPr lang="en-US" sz="32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Access Point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สามารถรองรับการเชื่อมต่อเครื่องคอมพิวเตอร์ที่ติดตั้งแลนการ์ดไร้สายได้จำนวนจำกัด ซึ่งขึ้นอยู่กับรุ่นและยี่ห้อ โดยส่วนใหญ่แล้วก็จะประมาณ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32-64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เครื่อง หากคุณออกแบบระบบเครือข่ายไร้สายแบบ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Infrastructure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ให้รองรับเครื่องจำนวนมากควรตรวจสอบคุณสมบัติของอุปกรณ์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Access Point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ด้วย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ระบบเครือข่ายแลนไร้สายแบบ</a:t>
            </a:r>
            <a:r>
              <a:rPr lang="en-US" sz="20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Infrastructure</a:t>
            </a: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5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สี่เหลี่ยมผืนผ้า 1"/>
          <p:cNvSpPr>
            <a:spLocks noChangeArrowheads="1"/>
          </p:cNvSpPr>
          <p:nvPr/>
        </p:nvSpPr>
        <p:spPr bwMode="auto">
          <a:xfrm>
            <a:off x="285720" y="1643050"/>
            <a:ext cx="68580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ตำแหน่งติดตั้งอุปกรณ์</a:t>
            </a:r>
            <a:r>
              <a:rPr lang="en-US" sz="3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Access Point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เป็นสิ่งสำคัญอย่างยิ่ง และเป็นตัวกำหนดขอบเขตพื้นที่ให้บริการถ้าคุณติดตั้งได้ตำแหน่งที่ดีมากขึ้นเท่าไหร่ นั่นหมายความว่าพื้นที่ให้บริการก็กว้างไกลมากขึ้นเท่านั้น</a:t>
            </a:r>
            <a:endParaRPr lang="en-US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ระบบเครือข่ายแลนไร้สายแบบ</a:t>
            </a:r>
            <a:r>
              <a:rPr lang="en-US" sz="20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Infrastructure</a:t>
            </a:r>
          </a:p>
        </p:txBody>
      </p:sp>
      <p:sp>
        <p:nvSpPr>
          <p:cNvPr id="6" name="ลูกศรขวา 5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9" name="d5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สี่เหลี่ยมผืนผ้า 1"/>
          <p:cNvSpPr>
            <a:spLocks noChangeArrowheads="1"/>
          </p:cNvSpPr>
          <p:nvPr/>
        </p:nvSpPr>
        <p:spPr bwMode="auto">
          <a:xfrm>
            <a:off x="142844" y="2208906"/>
            <a:ext cx="7072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ความยาวสายสัญญาณ</a:t>
            </a:r>
            <a:r>
              <a:rPr lang="en-US" sz="32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UTP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สำหรับเชื่อมโยงอุปกรณ์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Access Point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เข้า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กับฮับ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หรือสวิตช์ จะต้องไม่เกิน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100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เมตร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ระบบเครือข่ายแลนไร้สายแบบ</a:t>
            </a:r>
            <a:r>
              <a:rPr lang="en-US" sz="20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Infrastructure</a:t>
            </a: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5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285720" y="928670"/>
            <a:ext cx="72866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อุปกรณ์ที่ใช้บนระบบเครือข่ายไร้สายแบบ</a:t>
            </a:r>
            <a:r>
              <a:rPr lang="en-US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Infrastructure 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มี ดังนี้</a:t>
            </a:r>
          </a:p>
          <a:p>
            <a:endParaRPr lang="en-US" sz="3200" dirty="0">
              <a:latin typeface="AngsanaUPC" pitchFamily="18" charset="-34"/>
              <a:cs typeface="AngsanaUPC" pitchFamily="18" charset="-34"/>
            </a:endParaRPr>
          </a:p>
          <a:p>
            <a:pPr eaLnBrk="0" hangingPunct="0"/>
            <a:r>
              <a:rPr lang="en-US" sz="32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แลนการ์ดไร้สายชนิดต่างๆ</a:t>
            </a:r>
            <a:endParaRPr lang="en-US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eaLnBrk="0" hangingPunct="0"/>
            <a:r>
              <a:rPr lang="en-US" sz="32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Access Point</a:t>
            </a:r>
          </a:p>
          <a:p>
            <a:pPr eaLnBrk="0" hangingPunct="0"/>
            <a:r>
              <a:rPr lang="en-US" sz="32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สายสัญญาณ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UTP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ความยาวไม่เกิน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100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เมตร พร้อมหัว    เชื่อมต่อ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RJ-45</a:t>
            </a:r>
          </a:p>
          <a:p>
            <a:pPr eaLnBrk="0" hangingPunct="0"/>
            <a:r>
              <a:rPr lang="en-US" sz="32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4.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ระบบเครือข่าย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อีเทอร์เน็ต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แลน</a:t>
            </a:r>
            <a:endParaRPr lang="en-US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eaLnBrk="0" hangingPunct="0"/>
            <a:r>
              <a:rPr lang="en-US" sz="3200" dirty="0"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ระบบเครือข่ายแลนไร้สายแบบ</a:t>
            </a:r>
            <a:r>
              <a:rPr lang="en-US" sz="20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Infrastructure</a:t>
            </a: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สี่เหลี่ยมผืนผ้า 1"/>
          <p:cNvSpPr>
            <a:spLocks noChangeArrowheads="1"/>
          </p:cNvSpPr>
          <p:nvPr/>
        </p:nvSpPr>
        <p:spPr bwMode="auto">
          <a:xfrm>
            <a:off x="357158" y="1285860"/>
            <a:ext cx="7929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3200" b="1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ประเภทของระบบเครือข่าย</a:t>
            </a:r>
            <a:endParaRPr lang="th-TH" sz="3200" dirty="0">
              <a:solidFill>
                <a:srgbClr val="00B05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   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ระบบเครือข่ายสามารถแบ่งแยกได้ตามระยะทาง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ระหว่าง</a:t>
            </a:r>
          </a:p>
          <a:p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ผู้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ส่งและผู้รับ ดังนี้</a:t>
            </a:r>
          </a:p>
          <a:p>
            <a:r>
              <a:rPr lang="th-TH" sz="3200" dirty="0">
                <a:latin typeface="AngsanaUPC" pitchFamily="18" charset="-34"/>
                <a:cs typeface="AngsanaUPC" pitchFamily="18" charset="-34"/>
              </a:rPr>
              <a:t>	</a:t>
            </a:r>
          </a:p>
          <a:p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1)</a:t>
            </a:r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ระบบเครือข่ายท้องถิ่น (</a:t>
            </a:r>
            <a:r>
              <a:rPr lang="en-US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Local Area Network - LAN) </a:t>
            </a:r>
            <a:endParaRPr lang="th-TH" sz="3200" b="1" dirty="0" smtClean="0"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ระบบเครือข่ายที่รองรับการทำงานของ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โฮสต์</a:t>
            </a:r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คอมพิวเตอร์</a:t>
            </a:r>
          </a:p>
          <a:p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ซึ่งอยู่ภายในชั้นเดียวกันมีลักษณะเป็นกลุ่มผู้ใช้ที่อยู่ใกล้ ๆ กัน  	</a:t>
            </a:r>
            <a:r>
              <a:rPr lang="th-TH" sz="3200" dirty="0">
                <a:latin typeface="AngsanaUPC" pitchFamily="18" charset="-34"/>
                <a:cs typeface="AngsanaUPC" pitchFamily="18" charset="-34"/>
              </a:rPr>
              <a:t/>
            </a:r>
            <a:br>
              <a:rPr lang="th-TH" sz="3200" dirty="0">
                <a:latin typeface="AngsanaUPC" pitchFamily="18" charset="-34"/>
                <a:cs typeface="AngsanaUPC" pitchFamily="18" charset="-34"/>
              </a:rPr>
            </a:b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147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4" name="ลูกศรขวา 3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14282" y="785794"/>
            <a:ext cx="735811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/>
            <a:r>
              <a:rPr lang="th-TH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การออกระบบเครือข่ายไร้สายแบบ</a:t>
            </a:r>
            <a:r>
              <a:rPr lang="en-US" sz="320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Infrastructure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3200" dirty="0" smtClean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indent="457200"/>
            <a:r>
              <a:rPr lang="th-TH" sz="3200" dirty="0" smtClean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ให้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ครอบคลุมพื้นที่และให้บริการได้กว้างไกลนอกจากการปรับเปลี่ยนสายอากาศของ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Access Point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ให้มีกำลังส่งที่สูงแล้ว ยังมีอีกวิธีหนึ่งที่คุณทำได้คือการติดตั้ง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Access Point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เพิ่มเข้าไปในบริเวณที่เป็นจุดอับสัญญาณ และให้รัศมีการส่งคลื่นของ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Access Point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แต่ละตัวคาบเกี่ยวกัน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เหมือนโครงข่ายโทรศัพท์มือถือแบบ 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Cellular)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ซึ่งการขยายพื้นที่ให้บริการด้วยวิธีนี้เรียกว่า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“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การทำ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 Roaming”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643446"/>
            <a:ext cx="4752975" cy="2019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th-TH" sz="20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ระบบเครือข่ายแลนไร้สายแบบ</a:t>
            </a:r>
            <a:r>
              <a:rPr lang="en-US" sz="20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Infrastructure</a:t>
            </a:r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>
            <a:hlinkClick r:id="rId5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3" descr="C:\Documents and Settings\COMPUTER\Local Settings\Temporary Internet Files\Content.IE5\7WB2YIQ3\MC900441497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9" name="Picture 3" descr="C:\Documents and Settings\COMPUTER\Local Settings\Temporary Internet Files\Content.IE5\7WB2YIQ3\MC900441497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4334" y="6367482"/>
            <a:ext cx="628534" cy="628534"/>
          </a:xfrm>
          <a:prstGeom prst="rect">
            <a:avLst/>
          </a:prstGeom>
          <a:noFill/>
        </p:spPr>
      </p:pic>
      <p:pic>
        <p:nvPicPr>
          <p:cNvPr id="10" name="d5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สี่เหลี่ยมผืนผ้า 1"/>
          <p:cNvSpPr>
            <a:spLocks noChangeArrowheads="1"/>
          </p:cNvSpPr>
          <p:nvPr/>
        </p:nvSpPr>
        <p:spPr bwMode="auto">
          <a:xfrm>
            <a:off x="214282" y="1643050"/>
            <a:ext cx="73581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2) </a:t>
            </a:r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ระบบเครือข่ายเมือง (</a:t>
            </a:r>
            <a:r>
              <a:rPr lang="en-US" sz="3200" b="1" dirty="0" err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Metropolita</a:t>
            </a:r>
            <a:r>
              <a:rPr lang="en-US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Area Network - MAN)</a:t>
            </a:r>
          </a:p>
          <a:p>
            <a:r>
              <a:rPr lang="en-US" sz="3200" b="1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	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เป็นระบบเครือข่ายที่รองรับการทำงานของ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โฮสต์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คอมพิวเตอร์ ซึ่งอยู่ภายในบริเวณเมือง ซึ่งมีรัศมีการทำงานตั้งแต่ 2 กิโลเมตร - 20 กิโลเมตร ซึ่งจำเป็นต้องมีการแบ็กโบน (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Backbone)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ที่ทำหน้าที่เป็นกระดูกสันหลังหรือสานแกนหลักในการเชื่อมต่อเครือข่ายดังกล่าว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7" name="d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สี่เหลี่ยมผืนผ้า 1"/>
          <p:cNvSpPr>
            <a:spLocks noChangeArrowheads="1"/>
          </p:cNvSpPr>
          <p:nvPr/>
        </p:nvSpPr>
        <p:spPr bwMode="auto">
          <a:xfrm>
            <a:off x="285720" y="1930778"/>
            <a:ext cx="7429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 3) </a:t>
            </a:r>
            <a:r>
              <a:rPr lang="th-TH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ระบบเครือข่ายระยะไกล (</a:t>
            </a:r>
            <a:r>
              <a:rPr lang="en-US" sz="3200" b="1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Wide Area Network - WAN)</a:t>
            </a:r>
            <a:r>
              <a:rPr lang="en-US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dirty="0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เป็นระบบเครือข่ายที่รองรับการต่อเชื่อม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โฮสต์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คอมพิวเตอร์ที่มีระยะทางระหว่างกันตั้งแต่ 20 กิโลเมตรเป็นต้นไป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4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771" y="785794"/>
            <a:ext cx="7286625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ส่วนประกอบของเครือข่าย</a:t>
            </a:r>
            <a:endParaRPr lang="th-TH" sz="3200" dirty="0">
              <a:solidFill>
                <a:srgbClr val="00B0F0"/>
              </a:solidFill>
              <a:latin typeface="AngsanaUPC" pitchFamily="18" charset="-34"/>
              <a:cs typeface="AngsanaUPC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 ส่วนประกอบของเครือข่าย ในที่นี่ขอกล่าวถึงส่วนประกอบพื้นฐานของเครือข่ายท้องถิ่นเป็นสำคัญ ส่วนประกอบพื้นฐานของเครือข่ายท้องถิ่น ประกอบด้วย</a:t>
            </a:r>
            <a:b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1. เครื่องศูนย์บริการข้อมูล (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Servers) </a:t>
            </a:r>
            <a:b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2.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เครื่องลูกข่ายหรือสถานี (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Clients) </a:t>
            </a:r>
            <a:b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3.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การ์ดเครือข่าย (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Network Interface Cards)</a:t>
            </a:r>
            <a:b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4.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สายเคเบิลที่ใช้บนเครือข่าย (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Network Cables)</a:t>
            </a:r>
            <a:b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5. </a:t>
            </a:r>
            <a:r>
              <a:rPr lang="th-TH" sz="3200" dirty="0" err="1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ฮับ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และสวิตช์ (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Hubs and Switches)</a:t>
            </a:r>
            <a:b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              6. </a:t>
            </a:r>
            <a:r>
              <a:rPr lang="th-TH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ระบบปฏิบัติการเครือข่าย (</a:t>
            </a:r>
            <a:r>
              <a:rPr lang="en-US" sz="3200" dirty="0">
                <a:solidFill>
                  <a:srgbClr val="00B0F0"/>
                </a:solidFill>
                <a:latin typeface="AngsanaUPC" pitchFamily="18" charset="-34"/>
                <a:cs typeface="AngsanaUPC" pitchFamily="18" charset="-34"/>
              </a:rPr>
              <a:t>Network Operating System)</a:t>
            </a:r>
          </a:p>
        </p:txBody>
      </p:sp>
      <p:sp>
        <p:nvSpPr>
          <p:cNvPr id="4" name="สี่เหลี่ยมผืนผ้า 2"/>
          <p:cNvSpPr>
            <a:spLocks noChangeArrowheads="1"/>
          </p:cNvSpPr>
          <p:nvPr/>
        </p:nvSpPr>
        <p:spPr bwMode="auto">
          <a:xfrm>
            <a:off x="0" y="0"/>
            <a:ext cx="3643313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 การออกแบบและติดตั้งระบบเครือข่ายคอมพิวเตอร์</a:t>
            </a:r>
            <a:endParaRPr lang="th-TH" sz="2000" dirty="0">
              <a:solidFill>
                <a:srgbClr val="FF0000"/>
              </a:solidFill>
              <a:latin typeface="Georgia" pitchFamily="18" charset="0"/>
              <a:cs typeface="Angsana New" pitchFamily="18" charset="-34"/>
            </a:endParaRPr>
          </a:p>
        </p:txBody>
      </p:sp>
      <p:sp>
        <p:nvSpPr>
          <p:cNvPr id="5" name="ลูกศรขวา 4">
            <a:hlinkClick r:id="rId3" action="ppaction://hlinksldjump"/>
          </p:cNvPr>
          <p:cNvSpPr/>
          <p:nvPr/>
        </p:nvSpPr>
        <p:spPr>
          <a:xfrm>
            <a:off x="8358214" y="6357958"/>
            <a:ext cx="571504" cy="4286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>
            <a:hlinkClick r:id="rId3" action="ppaction://hlinksldjump"/>
          </p:cNvPr>
          <p:cNvSpPr/>
          <p:nvPr/>
        </p:nvSpPr>
        <p:spPr>
          <a:xfrm flipH="1">
            <a:off x="142844" y="6357982"/>
            <a:ext cx="500066" cy="4286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 descr="C:\Documents and Settings\COMPUTER\Local Settings\Temporary Internet Files\Content.IE5\7WB2YIQ3\MC900441497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6215082"/>
            <a:ext cx="628534" cy="628534"/>
          </a:xfrm>
          <a:prstGeom prst="rect">
            <a:avLst/>
          </a:prstGeom>
          <a:noFill/>
        </p:spPr>
      </p:pic>
      <p:pic>
        <p:nvPicPr>
          <p:cNvPr id="8" name="d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ระดาษ">
  <a:themeElements>
    <a:clrScheme name="กระดาษ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กระดาษ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กระดา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1525</TotalTime>
  <Words>1557</Words>
  <Application>Microsoft Office PowerPoint</Application>
  <PresentationFormat>นำเสนอทางหน้าจอ (4:3)</PresentationFormat>
  <Paragraphs>181</Paragraphs>
  <Slides>60</Slides>
  <Notes>0</Notes>
  <HiddenSlides>0</HiddenSlides>
  <MMClips>58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60</vt:i4>
      </vt:variant>
    </vt:vector>
  </HeadingPairs>
  <TitlesOfParts>
    <vt:vector size="61" baseType="lpstr">
      <vt:lpstr>กระดาษ</vt:lpstr>
      <vt:lpstr>ภาพนิ่ง 1</vt:lpstr>
      <vt:lpstr>ภาพนิ่ง 2</vt:lpstr>
      <vt:lpstr>เรื่องที่  9  การออกแบบและติดตั้งระบบเครือข่ายคอมพิวเตอร์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เรื่องที่  9  การออกแบบและติดตั้งระบบเครือข่ายคอมพิวเตอร์</dc:title>
  <dc:creator>Administrator</dc:creator>
  <cp:lastModifiedBy>YO_NOK</cp:lastModifiedBy>
  <cp:revision>186</cp:revision>
  <dcterms:created xsi:type="dcterms:W3CDTF">2012-01-16T12:09:31Z</dcterms:created>
  <dcterms:modified xsi:type="dcterms:W3CDTF">2012-02-21T06:32:01Z</dcterms:modified>
</cp:coreProperties>
</file>